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5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8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75" r:id="rId2"/>
    <p:sldMasterId id="2147483782" r:id="rId3"/>
    <p:sldMasterId id="2147483790" r:id="rId4"/>
    <p:sldMasterId id="2147483797" r:id="rId5"/>
    <p:sldMasterId id="2147483842" r:id="rId6"/>
    <p:sldMasterId id="2147483849" r:id="rId7"/>
    <p:sldMasterId id="2147483869" r:id="rId8"/>
    <p:sldMasterId id="2147483877" r:id="rId9"/>
    <p:sldMasterId id="2147483923" r:id="rId10"/>
    <p:sldMasterId id="2147483930" r:id="rId11"/>
    <p:sldMasterId id="2147483950" r:id="rId12"/>
    <p:sldMasterId id="2147483958" r:id="rId13"/>
    <p:sldMasterId id="2147483965" r:id="rId14"/>
    <p:sldMasterId id="2147483982" r:id="rId15"/>
    <p:sldMasterId id="2147484011" r:id="rId16"/>
    <p:sldMasterId id="2147484039" r:id="rId17"/>
    <p:sldMasterId id="2147484046" r:id="rId18"/>
    <p:sldMasterId id="2147484071" r:id="rId19"/>
    <p:sldMasterId id="2147484086" r:id="rId20"/>
    <p:sldMasterId id="2147484101" r:id="rId21"/>
    <p:sldMasterId id="2147484116" r:id="rId22"/>
    <p:sldMasterId id="2147484153" r:id="rId23"/>
    <p:sldMasterId id="2147484160" r:id="rId24"/>
    <p:sldMasterId id="2147484167" r:id="rId25"/>
    <p:sldMasterId id="2147484206" r:id="rId26"/>
    <p:sldMasterId id="2147484214" r:id="rId27"/>
    <p:sldMasterId id="2147484229" r:id="rId28"/>
    <p:sldMasterId id="2147484244" r:id="rId29"/>
  </p:sldMasterIdLst>
  <p:notesMasterIdLst>
    <p:notesMasterId r:id="rId41"/>
  </p:notesMasterIdLst>
  <p:handoutMasterIdLst>
    <p:handoutMasterId r:id="rId42"/>
  </p:handoutMasterIdLst>
  <p:sldIdLst>
    <p:sldId id="402" r:id="rId30"/>
    <p:sldId id="403" r:id="rId31"/>
    <p:sldId id="394" r:id="rId32"/>
    <p:sldId id="401" r:id="rId33"/>
    <p:sldId id="395" r:id="rId34"/>
    <p:sldId id="396" r:id="rId35"/>
    <p:sldId id="406" r:id="rId36"/>
    <p:sldId id="399" r:id="rId37"/>
    <p:sldId id="397" r:id="rId38"/>
    <p:sldId id="407" r:id="rId39"/>
    <p:sldId id="405" r:id="rId40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rie McEvoy" initials="VM" lastIdx="33" clrIdx="0"/>
  <p:cmAuthor id="1" name="Bah, Abdou" initials="A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FFFFCC"/>
    <a:srgbClr val="E6B9B8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9" autoAdjust="0"/>
    <p:restoredTop sz="99872" autoAdjust="0"/>
  </p:normalViewPr>
  <p:slideViewPr>
    <p:cSldViewPr>
      <p:cViewPr>
        <p:scale>
          <a:sx n="90" d="100"/>
          <a:sy n="90" d="100"/>
        </p:scale>
        <p:origin x="-98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930" cy="347819"/>
          </a:xfrm>
          <a:prstGeom prst="rect">
            <a:avLst/>
          </a:prstGeom>
        </p:spPr>
        <p:txBody>
          <a:bodyPr vert="horz" lIns="90737" tIns="45368" rIns="90737" bIns="45368" rtlCol="0"/>
          <a:lstStyle>
            <a:lvl1pPr algn="l">
              <a:defRPr sz="1200"/>
            </a:lvl1pPr>
          </a:lstStyle>
          <a:p>
            <a:r>
              <a:rPr lang="en-US" dirty="0" smtClean="0"/>
              <a:t>Operational Performance - Claims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571" y="0"/>
            <a:ext cx="4002930" cy="347819"/>
          </a:xfrm>
          <a:prstGeom prst="rect">
            <a:avLst/>
          </a:prstGeom>
        </p:spPr>
        <p:txBody>
          <a:bodyPr vert="horz" lIns="90737" tIns="45368" rIns="90737" bIns="45368" rtlCol="0"/>
          <a:lstStyle>
            <a:lvl1pPr algn="r">
              <a:defRPr sz="1200"/>
            </a:lvl1pPr>
          </a:lstStyle>
          <a:p>
            <a:fld id="{715FDEEA-8E8B-400E-BFAA-4B682ABC0BC8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0683"/>
            <a:ext cx="4002930" cy="347819"/>
          </a:xfrm>
          <a:prstGeom prst="rect">
            <a:avLst/>
          </a:prstGeom>
        </p:spPr>
        <p:txBody>
          <a:bodyPr vert="horz" lIns="90737" tIns="45368" rIns="90737" bIns="453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571" y="6600683"/>
            <a:ext cx="4002930" cy="347819"/>
          </a:xfrm>
          <a:prstGeom prst="rect">
            <a:avLst/>
          </a:prstGeom>
        </p:spPr>
        <p:txBody>
          <a:bodyPr vert="horz" lIns="90737" tIns="45368" rIns="90737" bIns="45368" rtlCol="0" anchor="b"/>
          <a:lstStyle>
            <a:lvl1pPr algn="r">
              <a:defRPr sz="1200"/>
            </a:lvl1pPr>
          </a:lstStyle>
          <a:p>
            <a:fld id="{386D7E9D-0EAB-4A3C-BCA0-0D40211B0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6418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1057" tIns="45530" rIns="91057" bIns="45530" rtlCol="0"/>
          <a:lstStyle>
            <a:lvl1pPr algn="l">
              <a:defRPr sz="1200"/>
            </a:lvl1pPr>
          </a:lstStyle>
          <a:p>
            <a:r>
              <a:rPr lang="en-US" dirty="0" smtClean="0"/>
              <a:t>Operational Performance - Claims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1057" tIns="45530" rIns="91057" bIns="45530" rtlCol="0"/>
          <a:lstStyle>
            <a:lvl1pPr algn="r">
              <a:defRPr sz="1200"/>
            </a:lvl1pPr>
          </a:lstStyle>
          <a:p>
            <a:fld id="{B110CAD7-B231-477F-9342-CAB2DDECC60F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7" tIns="45530" rIns="91057" bIns="455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1057" tIns="45530" rIns="91057" bIns="455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1057" tIns="45530" rIns="91057" bIns="455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1057" tIns="45530" rIns="91057" bIns="45530" rtlCol="0" anchor="b"/>
          <a:lstStyle>
            <a:lvl1pPr algn="r">
              <a:defRPr sz="1200"/>
            </a:lvl1pPr>
          </a:lstStyle>
          <a:p>
            <a:fld id="{34897979-E9DB-4CC6-AF48-CA844677A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91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7149-3C63-47D3-927E-CEFBF26EA0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8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29FC-5DF1-4324-A8EE-098A5B18E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9D3F-3230-4266-8B8F-77623205FD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560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1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4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6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C8C8-AFFB-4225-B257-833D9CAFD2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2" y="1251918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945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4543-9646-421D-B548-B89ED9A3A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11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5DC9-589A-4160-BB79-8ECD55345C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424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B479-31BB-46C5-A314-E8BE9BF6FA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91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6C42-CA05-4E0F-91BC-0DD6F44681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247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1ACC-E84F-4F65-B182-F3CF4A5B51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4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8E10-0789-4553-8475-79CA547B3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980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57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3397-A6A6-404D-A811-597E194084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198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AF79-0EFC-4B6E-96FF-906E60573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699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151A-BC18-4195-BE7C-5A2E78E5B7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3B0-019E-4106-AADA-9DF2219EDF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72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A4D5-A2CA-4D06-A669-B45EFE3695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978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8EEF-ADD7-4B81-A1DA-8B7A49003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822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A217-0BB5-48A0-BEB1-344E1C38D5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679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0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3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5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67DF-91D9-4567-B73F-566F11AC1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1251914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92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497-2065-42DC-A703-5B31A1A21E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26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852-59F4-4FCA-9179-D03DDE409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663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0FC5-B628-49AD-99D7-51D0DED78C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425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BBD1-5341-49A4-B90B-1463CE216C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66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ECF2-0BC9-4FFC-8887-7FBDF5A745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C9F5-5FA0-416F-AC15-3FCD603D0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E4BB-88DD-4324-A96A-AFF6D71CDC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620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7AC2-2529-411B-AEDC-08895B17A3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AD6B-0A43-43EC-84D1-D16F526CE1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769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334A-B9BC-4619-8929-8EFC1772E4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5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FB2A-E6DD-4B0A-AA8D-3C2AAD8D5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85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3905-6B7E-4D70-B9C2-FAB6E9860D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796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8A5-FD6B-4BB4-8ED7-7B69C30A14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036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5C5-2A65-4840-AB76-4E7F3785F0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602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8DBB-08D3-414B-BF30-21E16FDC4B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842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457452" y="1"/>
            <a:ext cx="2790825" cy="2746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35" indent="0">
              <a:buNone/>
              <a:defRPr/>
            </a:lvl2pPr>
            <a:lvl3pPr marL="914269" indent="0">
              <a:buNone/>
              <a:defRPr/>
            </a:lvl3pPr>
            <a:lvl4pPr marL="1371404" indent="0">
              <a:buNone/>
              <a:defRPr/>
            </a:lvl4pPr>
            <a:lvl5pPr marL="1828539" indent="0">
              <a:buNone/>
              <a:defRPr/>
            </a:lvl5pPr>
          </a:lstStyle>
          <a:p>
            <a:pPr lvl="0"/>
            <a:r>
              <a:rPr lang="en-US" dirty="0" smtClean="0"/>
              <a:t>1st Quarter, 2017</a:t>
            </a:r>
          </a:p>
        </p:txBody>
      </p:sp>
    </p:spTree>
    <p:extLst>
      <p:ext uri="{BB962C8B-B14F-4D97-AF65-F5344CB8AC3E}">
        <p14:creationId xmlns:p14="http://schemas.microsoft.com/office/powerpoint/2010/main" val="294053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A799-E41E-4270-AC55-18473276F5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28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4109-BA6B-47E4-AB92-1428458DF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7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0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3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5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7C9F-EEBF-42DA-9113-83BD11A3AC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1251914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D2202A"/>
                </a:solidFill>
              </a:rPr>
              <a:t>For Position Only – Insert a photo that works for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17138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17DA-7003-4749-B142-7E2566447D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41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744B-DDD8-491B-8C04-15F87A538C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719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D6CB-406F-43A0-8A86-DB3C8E100A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955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8C3C-3D1F-4635-A807-F14F9F7A1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676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57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0BE-E5CF-4A80-8DED-CF8F627B1F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997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439-1B42-45A5-96E4-2C3B3F59E5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92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7593-CB16-4308-A2E5-133A5426C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73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4157-5FFF-4A62-872E-F0E10697BD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193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4300-4F54-49F1-8F30-BDEFE6497E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476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7B2E-A437-43B6-B892-932642DA9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4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B6D2-4981-4248-BE6B-4E854ADE5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425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6B1-9E69-4066-A0ED-58835394A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560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226-EE11-485F-A823-CB2BA2517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56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82E-6865-4F40-A58E-949F789AF8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64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B7C-6DA1-46BB-9237-476A600502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812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1F87-E0C3-4621-8F29-D296DA6EF0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17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F5-19DA-4A17-8AF7-3EFDBE3AF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701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57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75E8-83E0-4C51-9CAA-18DD9D3BD0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534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23B-29EF-4F51-B07D-BCAA61093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28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0F0-2F1D-40DD-9F62-9CEEA7A70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707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38EE-7970-4428-BF35-92AAD21A6C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23E1-725A-4A50-93D7-FF116427C4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955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67BC-970E-41DE-9F69-D20F50C90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793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EA1B-95ED-4B71-BAC7-3B6BD3E865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281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57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4ADA-8508-4958-855A-A0FFE06072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842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136-AF77-4C78-97CD-1936671AF8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50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95B1-76CA-49DF-845F-B0C6AF5E88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639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AE23-378A-4082-A7CB-6A6E22860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05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7BCB-409F-4014-89F3-E5056FF45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49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8F64-5131-4BDD-8F4D-0144B98CB2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286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4B71-5FF7-4BF8-BF42-580F3C6F33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99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1B0A-A9C0-4A49-BB94-54E25A0C2B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3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2DF7-22A6-4F7C-92B8-59753B3A5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78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8E3-8285-4BFE-983F-4578F6A65E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05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96DE-1244-4582-A73C-89DB1B7817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08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725D-8E29-4CC5-8E26-40E9D90B2E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17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0FB9-F2A1-4B87-A5BE-C3043486AC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8644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57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E70-6134-4428-BFB5-1DA652B6BC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945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D6FB-A448-4371-B5F1-402B71F48C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047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8E2C-B4B2-4780-A04F-E0C384313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154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206E-4FE4-4500-B27E-1F849B54D2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683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0BC-BADC-43BD-89FB-1109EB478C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764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EF8-57B7-458A-A436-53526A7F7C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4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B07-4000-41C2-A440-B574381727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59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B559-1E1C-413D-9C2F-EEA079BC2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AD6B-0A43-43EC-84D1-D16F526CE1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14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71AA-8F75-46BC-8B47-7ECAD78538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661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A4D-A386-47F5-87CD-11FBEC140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301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608-9E2A-4D35-8C31-C70FB0765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965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07E-400E-459B-A17E-F201FCB1A5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591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A53-4B7E-4B10-9A57-7C5939CABC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183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28D8-AB24-4A3E-9FD2-E9858486C0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936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EAFF-C3D0-47C2-81F0-D53398E16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470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B31E-27AB-41DB-9129-3C950409E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368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832B-7313-4887-B5AB-1D875D53B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12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1C8F-288B-412D-94A7-EC945FA1F9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026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7A9-A952-4585-B5EE-CCDCA9D96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652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46F5-00BC-4A73-AD79-F55DF8DF0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176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F65F-0FEB-45B2-BD39-6774298FF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025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ord 7"/>
          <p:cNvSpPr/>
          <p:nvPr userDrawn="1"/>
        </p:nvSpPr>
        <p:spPr>
          <a:xfrm rot="12166457">
            <a:off x="-1549691" y="266400"/>
            <a:ext cx="5039501" cy="5141933"/>
          </a:xfrm>
          <a:prstGeom prst="chord">
            <a:avLst>
              <a:gd name="adj1" fmla="val 2700000"/>
              <a:gd name="adj2" fmla="val 16161638"/>
            </a:avLst>
          </a:prstGeom>
          <a:solidFill>
            <a:srgbClr val="4E2A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0792"/>
            <a:ext cx="7772400" cy="9778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08675"/>
            <a:ext cx="6400800" cy="280112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5EC4-9F55-48AE-8162-C8EEB348BE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477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DD65-588C-4A1F-A4D8-450AC6B86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11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59-01A8-4D6F-A7AD-BA579B554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553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5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9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74A-06D4-4481-B7B0-7090F74FD6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51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3A2A-5FA8-4200-BD30-1F772E0EFB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88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0C7C-42D1-417F-8869-69D1499030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840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4412-DDFF-40A5-8061-EB6474B41E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69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DE8-863C-4F75-B34B-7B7131EFC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1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B8D3-0670-45A2-8BEF-C9145E68A0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08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57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4EE-5F12-4F63-BAEB-0A6F88F7E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5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80DA-1EB8-459C-BB61-D2022FD35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7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2D8C-E6A1-4477-8143-B6A7D8B7FB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96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BF6-E7DD-4615-8544-EE9494124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82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2DE4-6F8F-456F-B762-304D7ECABD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6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CFCF-EAAD-4FAC-B0AF-BA4CBBD54B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3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4EDD-EF53-4781-97FB-5DE11B7013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5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5DB-9B20-44AB-BF0F-DC26EDA590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6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7855-A45C-4F0E-8F5F-B77E1B435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57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DC41-D6E9-4EB1-AE6C-F716AA3A09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6F52-77CF-4272-A082-874401C672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03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A704-B11F-44A6-BFB1-D5584E5335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57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C45F-AD2A-442F-B7EA-A0A018A41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23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61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4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7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E654-764B-4D7B-A7A8-BF2D81EDC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7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90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BE45-62C9-435A-9A4D-9A89F0A860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64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22A6-651E-4164-A7E6-25A983396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95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BC81-F39F-4B30-9583-B340FEDF0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68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CF4D-931C-422B-8584-CB98CAFAC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21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6A4-0CE0-4AD2-BA87-DC107879EC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68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1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4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6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F9E1-F1D9-4581-A663-E55D963BA0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2" y="1251918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5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B05D-32EB-4F17-830C-4D3760B520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7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D8E0-9EE6-4038-A64C-89083002F1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06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43DC-F67C-4199-AD63-6CBDE2E76E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47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BF0D-BE40-40AF-A09D-1786CD1486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543-0BE1-48E3-AAD1-276CD74CF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2C0-E1DB-416B-8575-9232FF50A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95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70D-7188-4B65-9646-544E286F7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9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1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4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6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569-8CEB-4F5F-995D-907CD0ECFC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4" y="1251922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01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096B-64AB-4132-81ED-35E76E8A2B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0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92B5-6949-42E7-A246-F58A9028C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87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E48E-CFE4-4A5D-B57E-079E5C8B73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06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EBF7-0C6E-4125-9E8C-DC4AACBAFE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9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5D8-61D2-4F05-A531-E8BD7F4694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49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81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D041-9A7C-4767-B8D5-5DAC65D6D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39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FB7F-6A42-4A8F-A350-F99BCA66D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90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1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4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6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96C2-2430-4C97-B91A-5FCFEE39E2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2" y="1251918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82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DD9-7EEE-4A27-B35F-3903B820C0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72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7CB-E599-4D92-B03D-33C8DDA48F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96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11E7-1809-42F4-830C-9CFBA6B878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84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916-A4BC-4EA7-B813-42265ABF6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98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20B6-AE00-4F6D-864C-B81097F649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43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663-4C39-44B2-BA5F-7E8785892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6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B7A6-0A55-45B0-8BE4-EEBEE3064D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AD6B-0A43-43EC-84D1-D16F526CE1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2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9CDD-4944-43DF-8E14-5A94F9046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6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1C1-150E-4BB7-BD96-B467EE3B32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2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48AC-DE92-4FF5-A84C-FD5C1E42CB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82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1C00-A388-478D-B04A-E143564C33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05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A628-9959-40F6-880C-BB70C223A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3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4272-9691-4860-8D36-7B324474B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537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DAF9-309C-4FB0-AE0A-57288F2FC2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64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1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4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6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8406-9040-4451-A09E-2F8022F0C6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2" y="1251918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2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ED21-4FB6-4A70-BA30-0586037F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82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53B4-47F6-4A10-8B97-CEB422A9FE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0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2CEF-306F-439C-B67C-7A5EB4E93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61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4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7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CC24-1A18-4300-A5EF-3275D812AC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7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2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90F-FCC1-43A1-A8BB-E6D4B5B94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11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9998-79FF-4DD1-95E1-3440302229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95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123E-10C6-4A26-A956-BE46159FAE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017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1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4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6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B74-97F7-4C2E-AA05-3D74DD93F1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4" y="1251922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15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5043-A226-42FF-9C3A-FBA53E695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68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931-95D4-41D2-A468-BFCB94C375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997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5AD-D14F-44A1-8A1F-84C503BF22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53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C2D-1417-4FFE-A227-C37A0F592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2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81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18C-5ACC-4B30-83E7-5CCDF685E1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720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4C4F-5878-4E22-8454-3CE5E3172E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9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4D1-E45B-4C31-BACE-B75D2A9C5A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9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40861"/>
            <a:ext cx="9144000" cy="4180561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4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7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4AC2-CDC3-4791-9A1D-2705E3C79E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7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226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7DB0-DEB9-4D02-A5F4-86CAB3A007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94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42C6-12CC-49B7-BF00-9B73354BE2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62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24B0-103B-444E-A864-7B703AD19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840A-5077-4E3B-806E-3C16A63D67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178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F2E-788B-4424-9EC5-D8C2F7E5E3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21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6" t="9259" r="6699" b="6915"/>
          <a:stretch/>
        </p:blipFill>
        <p:spPr>
          <a:xfrm>
            <a:off x="1" y="1"/>
            <a:ext cx="9144000" cy="57487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233684"/>
            <a:ext cx="9144000" cy="2515087"/>
          </a:xfrm>
          <a:prstGeom prst="rect">
            <a:avLst/>
          </a:prstGeom>
          <a:solidFill>
            <a:srgbClr val="4827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46"/>
            <a:ext cx="7772400" cy="55983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6511"/>
            <a:ext cx="6400800" cy="112328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026-84A1-405B-AB35-6346F0EB8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2" y="1251918"/>
            <a:ext cx="4921363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D2202A"/>
                </a:solidFill>
              </a:rPr>
              <a:t>For Position Only – Insert a photo that works for your presentation</a:t>
            </a:r>
            <a:endParaRPr lang="en-US" sz="2400" b="1" dirty="0">
              <a:solidFill>
                <a:srgbClr val="D22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269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09920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258A-A94C-4505-B67D-5727ABEB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05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2C55-C674-4CC2-A9BE-784612CE6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203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70C-7CE5-4883-8D7F-6D08AEF8EC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3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6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0180-64D6-4FD2-8E00-DB9FA0DC50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58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5611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CF63-B517-4239-B022-ABF264D736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5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041775" cy="33232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4A0E-2A58-414C-87D6-FE917B17BC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83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306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421E-90F9-4851-B7EA-ADB0889C4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28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8BDF-B7C7-4DAC-90CD-3D6F3A41D3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AD6B-0A43-43EC-84D1-D16F526CE1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932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21418"/>
            <a:ext cx="2851856" cy="150782"/>
          </a:xfrm>
          <a:prstGeom prst="rect">
            <a:avLst/>
          </a:prstGeom>
          <a:solidFill>
            <a:srgbClr val="9F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7361"/>
            <a:ext cx="9144000" cy="4574058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640"/>
            <a:ext cx="7772400" cy="665033"/>
          </a:xfrm>
        </p:spPr>
        <p:txBody>
          <a:bodyPr>
            <a:noAutofit/>
          </a:bodyPr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635"/>
            <a:ext cx="6400800" cy="263115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332-53F8-47B1-A18D-FA500BFF67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91218"/>
            <a:ext cx="9144000" cy="60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37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B295-4AE3-4300-B108-9E331C9CF4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91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35" y="1877763"/>
            <a:ext cx="7772400" cy="738471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735" y="2741147"/>
            <a:ext cx="7772400" cy="416372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9FEE-640E-4C2F-A18C-88F56DF66D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137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815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1CA0-D79B-4016-9D86-67CC7113E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83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57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1298-46CC-43EE-A6DE-502C88DE6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00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0E9D-4008-41F4-B98F-EE3F20F10F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9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2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4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Relationship Id="rId9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3.xml"/><Relationship Id="rId7" Type="http://schemas.openxmlformats.org/officeDocument/2006/relationships/theme" Target="../theme/theme2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73B356-319C-4869-8E46-56E4CC77F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0368F15-44DA-4E07-B303-06B99B4EB5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0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1B6049E-2657-4396-BAB7-BD27982603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EBDA404-AA8E-4574-960B-21AECA836E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AC5AAF8-0D33-4609-A323-BC0F6E4D6F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1" y="6060969"/>
            <a:ext cx="4836404" cy="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3D1A0D4-1E19-4353-BE20-ACD25A234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3A30BE-FEEC-4F2D-88C7-B12C7B06F1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9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21D0E4B-E359-46D6-B8F4-F7437858EA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16702B-AAEA-4DE9-97FF-B01C62C37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6060965"/>
            <a:ext cx="4836404" cy="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E3F684-DB5E-4ED1-8EAA-ABF95B634F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C541B2-50B8-4369-B330-CF57022752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144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8B696B-3E71-4313-956F-AEB581A6F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1" y="6060969"/>
            <a:ext cx="4836404" cy="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37C89E-7E73-4170-A9BB-16EFC7D2EE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69E8D8-1D1A-4611-86F6-1B5EEED4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52D9771-81D8-46BC-8640-EFB15703C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0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30533E-7EF5-4E7E-8CC5-D951F2CD5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8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034C4C5-C012-4460-BC60-EACFE287E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6060965"/>
            <a:ext cx="4836404" cy="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0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6D87B5-FF8D-4B17-9D59-490895ABB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A2BEBC4-8D0B-4DAD-BF9A-292530B0EB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0" y="6060965"/>
            <a:ext cx="4836404" cy="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DE56CC9-3CD4-47A0-986D-3971003E6F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BB0833-8E80-4305-B67B-232C1ACAC3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3DF8427-C9D8-49F4-958F-F47F929C4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3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163" y="6052502"/>
            <a:ext cx="32385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9D92A9-E92B-4A50-9A77-4C000A678E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2F8FDD1-3AEF-4F30-BB30-667B08ECBA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6060965"/>
            <a:ext cx="4836404" cy="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3D5EE70-007D-4F65-8B53-81C21BC54D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521" y="6075219"/>
            <a:ext cx="5181600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65DBBB2-B3B9-451D-AF6D-D5A134B481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73863"/>
          </a:xfrm>
          <a:prstGeom prst="rect">
            <a:avLst/>
          </a:prstGeom>
          <a:solidFill>
            <a:srgbClr val="482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1" y="6060969"/>
            <a:ext cx="4836404" cy="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7758F3B-6FCE-4F91-A945-8D8F18201A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EDA8A44-990F-46A0-900D-D9505B955B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392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3EC49C-061F-468C-80FB-2E2B852AB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05251"/>
            <a:ext cx="9144000" cy="167116"/>
          </a:xfrm>
          <a:prstGeom prst="rect">
            <a:avLst/>
          </a:prstGeom>
          <a:solidFill>
            <a:srgbClr val="9BD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6064379"/>
            <a:ext cx="5259846" cy="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0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8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hps.ahrq.gov/quality-improvement/improvement-guide/6-strategies-for-improving/customer-service/strategy6q-custservice-standards.html" TargetMode="External"/><Relationship Id="rId1" Type="http://schemas.openxmlformats.org/officeDocument/2006/relationships/slideLayout" Target="../slideLayouts/slideLayout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8B8B1F-86E1-284A-9957-80FAFC8A8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08"/>
            <a:ext cx="9144000" cy="59564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136E12-3A92-6E48-977A-2322D03C7370}"/>
              </a:ext>
            </a:extLst>
          </p:cNvPr>
          <p:cNvSpPr/>
          <p:nvPr/>
        </p:nvSpPr>
        <p:spPr>
          <a:xfrm>
            <a:off x="0" y="1973465"/>
            <a:ext cx="9144000" cy="2246722"/>
          </a:xfrm>
          <a:prstGeom prst="rect">
            <a:avLst/>
          </a:prstGeom>
          <a:solidFill>
            <a:srgbClr val="4E2A86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19658"/>
            <a:ext cx="8534400" cy="7384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Quality Improvement Webinar Series: Member </a:t>
            </a:r>
            <a:r>
              <a:rPr lang="en-US" dirty="0">
                <a:solidFill>
                  <a:schemeClr val="bg1"/>
                </a:solidFill>
              </a:rPr>
              <a:t>Satisfaction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587" y="3499414"/>
            <a:ext cx="7772400" cy="4163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May 5, 2020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76229"/>
              </p:ext>
            </p:extLst>
          </p:nvPr>
        </p:nvGraphicFramePr>
        <p:xfrm>
          <a:off x="1600200" y="2971800"/>
          <a:ext cx="3505200" cy="227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143000"/>
              </a:tblGrid>
              <a:tr h="258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Exceptional Patient Experience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Handling Complaints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Waiting Time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Organizational Change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Patient Engagement and Treatment Participation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37104"/>
              </p:ext>
            </p:extLst>
          </p:nvPr>
        </p:nvGraphicFramePr>
        <p:xfrm>
          <a:off x="4286832" y="3300308"/>
          <a:ext cx="513768" cy="43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832" y="3300308"/>
                        <a:ext cx="513768" cy="433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38940"/>
              </p:ext>
            </p:extLst>
          </p:nvPr>
        </p:nvGraphicFramePr>
        <p:xfrm>
          <a:off x="4267200" y="3733800"/>
          <a:ext cx="513767" cy="43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Acrobat Document" showAsIcon="1" r:id="rId5" imgW="914400" imgH="771480" progId="AcroExch.Document.11">
                  <p:embed/>
                </p:oleObj>
              </mc:Choice>
              <mc:Fallback>
                <p:oleObj name="Acrobat Document" showAsIcon="1" r:id="rId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3733800"/>
                        <a:ext cx="513767" cy="433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71488"/>
              </p:ext>
            </p:extLst>
          </p:nvPr>
        </p:nvGraphicFramePr>
        <p:xfrm>
          <a:off x="4267200" y="4114800"/>
          <a:ext cx="513768" cy="43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Acrobat Document" showAsIcon="1" r:id="rId7" imgW="914400" imgH="771480" progId="Acrobat.Document.11">
                  <p:embed/>
                </p:oleObj>
              </mc:Choice>
              <mc:Fallback>
                <p:oleObj name="Acrobat Document" showAsIcon="1" r:id="rId7" imgW="91440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4114800"/>
                        <a:ext cx="513768" cy="433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308436"/>
              </p:ext>
            </p:extLst>
          </p:nvPr>
        </p:nvGraphicFramePr>
        <p:xfrm>
          <a:off x="4267200" y="4495800"/>
          <a:ext cx="541865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Acrobat Document" showAsIcon="1" r:id="rId9" imgW="914400" imgH="771480" progId="AcroExch.Document.11">
                  <p:embed/>
                </p:oleObj>
              </mc:Choice>
              <mc:Fallback>
                <p:oleObj name="Acrobat Document" showAsIcon="1" r:id="rId9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4495800"/>
                        <a:ext cx="541865" cy="45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05570"/>
              </p:ext>
            </p:extLst>
          </p:nvPr>
        </p:nvGraphicFramePr>
        <p:xfrm>
          <a:off x="4267200" y="4876800"/>
          <a:ext cx="541865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Acrobat Document" showAsIcon="1" r:id="rId11" imgW="914400" imgH="771480" progId="AcroExch.Document.11">
                  <p:embed/>
                </p:oleObj>
              </mc:Choice>
              <mc:Fallback>
                <p:oleObj name="Acrobat Document" showAsIcon="1" r:id="rId11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7200" y="4876800"/>
                        <a:ext cx="541865" cy="45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" y="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HPP Activities &amp; Resources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49358"/>
              </p:ext>
            </p:extLst>
          </p:nvPr>
        </p:nvGraphicFramePr>
        <p:xfrm>
          <a:off x="5257800" y="2971800"/>
          <a:ext cx="2362200" cy="227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258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are CAHPS and HOS Surveys?</a:t>
                      </a:r>
                      <a:endParaRPr lang="en-US" sz="9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Impacting CAHPS and HOS Quality Measures: A Checklist for Providers</a:t>
                      </a:r>
                      <a:endParaRPr lang="en-US" sz="9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 5 Tips for Improving Front Office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Customer Service</a:t>
                      </a:r>
                      <a:endParaRPr lang="en-US" sz="9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 5 Tips for Boosting Member Satisfaction Scores</a:t>
                      </a:r>
                      <a:endParaRPr lang="en-US" sz="9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Focusing on the Health Outcomes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Survey (HOS) Can Improve Your Practice</a:t>
                      </a:r>
                      <a:endParaRPr lang="en-US" sz="9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4600" y="2667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Webinars Materials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700" y="2680900"/>
            <a:ext cx="23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(letters/fax)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23332"/>
              </p:ext>
            </p:extLst>
          </p:nvPr>
        </p:nvGraphicFramePr>
        <p:xfrm>
          <a:off x="1905000" y="1234440"/>
          <a:ext cx="53340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454"/>
                <a:gridCol w="2147454"/>
                <a:gridCol w="1039092"/>
              </a:tblGrid>
              <a:tr h="16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Go-Live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984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Satisfaction Surveys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 receive a phone survey after PCP visits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984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Satisfaction Measure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Satisfaction score/measure is included in QCP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984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Customer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Experience Training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6-month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CX engagement to address member satisfaction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29000" y="990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46594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HPP is actively vested and engaged in partnering with our provider community to improve our member satisfaction results.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5334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resources/tools would you like to see created?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20000" y="4114800"/>
            <a:ext cx="304800" cy="22860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24800" y="37248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via your NAM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E4880B-E512-A248-89B9-9005C790E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08"/>
            <a:ext cx="9144000" cy="5956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B33E0C-20EE-DA4A-96BD-8DB95192D970}"/>
              </a:ext>
            </a:extLst>
          </p:cNvPr>
          <p:cNvSpPr/>
          <p:nvPr/>
        </p:nvSpPr>
        <p:spPr>
          <a:xfrm>
            <a:off x="0" y="1759228"/>
            <a:ext cx="9144000" cy="2149312"/>
          </a:xfrm>
          <a:prstGeom prst="rect">
            <a:avLst/>
          </a:prstGeom>
          <a:solidFill>
            <a:srgbClr val="4E2A86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6373" y="2016994"/>
            <a:ext cx="7772400" cy="977882"/>
          </a:xfrm>
        </p:spPr>
        <p:txBody>
          <a:bodyPr>
            <a:noAutofit/>
          </a:bodyPr>
          <a:lstStyle/>
          <a:p>
            <a:r>
              <a:rPr lang="en-US" sz="4400" dirty="0" smtClean="0"/>
              <a:t>QUESTIONS?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6373" y="4056886"/>
            <a:ext cx="6400800" cy="280112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432B7E"/>
                </a:solidFill>
              </a:rPr>
              <a:t>Thank </a:t>
            </a:r>
            <a:r>
              <a:rPr lang="en-US" dirty="0">
                <a:solidFill>
                  <a:srgbClr val="432B7E"/>
                </a:solidFill>
              </a:rPr>
              <a:t>you for your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32171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265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Overview of CAHPS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Overview </a:t>
            </a:r>
            <a:r>
              <a:rPr lang="en-US" sz="1800" dirty="0"/>
              <a:t>of </a:t>
            </a:r>
            <a:r>
              <a:rPr lang="en-US" sz="1800" dirty="0" smtClean="0"/>
              <a:t>Survey Domains &amp; Questions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Review HPP’s performance &amp;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Discuss your value proposition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Discuss strategies to </a:t>
            </a:r>
            <a:r>
              <a:rPr lang="en-US" sz="1800" dirty="0" smtClean="0"/>
              <a:t>improve Member Satisfaction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Q&amp;A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57200"/>
            <a:ext cx="8763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CAHPS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onsumer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ssessment of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ealthcare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roviders and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ystems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national standard for measuring and reporting on consumers’ experiences with health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plans, providers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services provided.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CAHPS surveys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patients’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quality received,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as the ease of access to providers and health care services and the patient/provider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the communication skills of physicians and practitioners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CAHPS?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103132"/>
            <a:ext cx="2057400" cy="579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Stars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900" y="4103132"/>
            <a:ext cx="2057400" cy="579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NCQA Accreditation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4103132"/>
            <a:ext cx="2057400" cy="579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NCQA Ratings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2116" y="4819471"/>
            <a:ext cx="2057400" cy="579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Marketing/</a:t>
            </a:r>
            <a:b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0900" y="4810611"/>
            <a:ext cx="2057400" cy="579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Evaluation Programs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4819471"/>
            <a:ext cx="2057400" cy="579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DHS/CMS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657600"/>
            <a:ext cx="304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Impacted: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Member Satisfaction (CAHPS) Surveys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15240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Facility Surveys 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In-Center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Hemodialysis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Nursing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Hospice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403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Ambulatory Care Surveys 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Clinician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Group (CG-CAHPS)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ECHO (Behavioral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Indian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Care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and Community-Based Services (HCBS)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Outpatient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Ambulatory Surgery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57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CMS continues to leverage member satisfaction surveys in various settings to help existing and potential beneficiaries select quality care by making the selection process more transparent.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8839200" cy="510909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Vaccine: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asks our members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had a Flu Shot since July 1,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Needed Care: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about how often it was easy for them to get appointments with specialists and get the care, tests, or treatment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they need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Care Quickly: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about how often they got care as soon as needed when sick or injured and got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non-urgent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appointments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lvl="0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Service: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about how often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were helpful and treated them with courtesy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lvl="0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Ratings of the healthcare quality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survey asked members to rate (0-10) the satisfaction with their overall healthcare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lvl="0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Needed Prescription Drugs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survey asked members how often was it easy for them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the medicines prescribed?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Satisfaction Survey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that YOU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Impact 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6594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Annually, Medicare, Medicaid and CHIP members are asked to answer ~70 survey questions on the following topics/composites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905000"/>
            <a:ext cx="4394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Care 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would you rate your ease and timeliness of … </a:t>
            </a: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getting appointments with specialists?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getting the care, tests or treatment you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needed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292066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Coordination 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your personal doctor or doctor’s office … </a:t>
            </a: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managed your care among different providers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services to your satisfaction?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followed up promptly on test results?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talked to you about all the medications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	       you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take?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Survey Questions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6594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Annually, Medicare, Medicaid and CHIP members are asked to answer ~70 survey questions on the following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topics/composites. Here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some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questions: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648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Ratings 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 scale from 0 to 10, how would you rate your … </a:t>
            </a: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overall health care?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personal doctor?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specialist seen most often?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1066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Doctors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 scale from 0 to 10, how would you rate your … </a:t>
            </a: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How often did your personal doctor explain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things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a way that was easy to understand?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How often did your personal doctor listen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carefully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you?	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How often did your personal doctor show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respect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what you had to say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• … How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often were the forms from your health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plan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easy to fill out?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4089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Flu Vaccine 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Have you had a flu shot? </a:t>
            </a: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549134"/>
            <a:ext cx="4394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Appointments and Care Quickly 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often have you… </a:t>
            </a: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gotten urgent care as soon as needed?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gotten appointments at your doctor’s office?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been seen within 15 minutes of your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	       appointment time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56591"/>
              </p:ext>
            </p:extLst>
          </p:nvPr>
        </p:nvGraphicFramePr>
        <p:xfrm>
          <a:off x="194931" y="5943600"/>
          <a:ext cx="5139069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023"/>
                <a:gridCol w="1713023"/>
                <a:gridCol w="171302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Medicare Survey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Medicaid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Adult Survey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Medicaid Child Survey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endParaRPr 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53087"/>
              </p:ext>
            </p:extLst>
          </p:nvPr>
        </p:nvGraphicFramePr>
        <p:xfrm>
          <a:off x="685800" y="6248400"/>
          <a:ext cx="64346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248400"/>
                        <a:ext cx="64346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935632"/>
              </p:ext>
            </p:extLst>
          </p:nvPr>
        </p:nvGraphicFramePr>
        <p:xfrm>
          <a:off x="2438400" y="6248400"/>
          <a:ext cx="64346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showAsIcon="1" r:id="rId5" imgW="914400" imgH="771480" progId="AcroExch.Document.11">
                  <p:embed/>
                </p:oleObj>
              </mc:Choice>
              <mc:Fallback>
                <p:oleObj name="Acrobat Document" showAsIcon="1" r:id="rId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6248400"/>
                        <a:ext cx="64346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40272"/>
              </p:ext>
            </p:extLst>
          </p:nvPr>
        </p:nvGraphicFramePr>
        <p:xfrm>
          <a:off x="4242390" y="6227467"/>
          <a:ext cx="634409" cy="53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showAsIcon="1" r:id="rId7" imgW="914400" imgH="771480" progId="AcroExch.Document.11">
                  <p:embed/>
                </p:oleObj>
              </mc:Choice>
              <mc:Fallback>
                <p:oleObj name="Acrobat Document" showAsIcon="1" r:id="rId7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2390" y="6227467"/>
                        <a:ext cx="634409" cy="535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1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5" y="1616249"/>
            <a:ext cx="4278675" cy="33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Results (based on most recent CAHPS surveys)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1" y="1616249"/>
            <a:ext cx="4186989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143000"/>
            <a:ext cx="404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Health Plan CAHPS Survey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143000"/>
            <a:ext cx="404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CG-CAHPS Survey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6594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industry as a whole has many improvement opportunities and the key areas requiring improvement have remained the same over the last few years.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5105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 view the full 2018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Chart book: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https://cahpsdatabase.ahrq.gov/files/2018CAHPSClinicianGroupChartbook.pdf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more information on the CAHPS Clinician &amp; Group Survey Database: https://cahpsdatabase.ahrq.gov/CGSurveyGuidance.aspx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077047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 view the full 2019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Chart book: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https://cahpsdatabase.ahrq.gov/files/2019CAHPSHealthPlanChartbook.pdf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more information on the CAHPS Health Plan Survey Database: https://cahpsdatabase.ahrq.gov/HPSurveyGuidance.aspx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943600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AHRQ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Pub. No. 20-M003-1 October 2019</a:t>
            </a:r>
          </a:p>
        </p:txBody>
      </p:sp>
    </p:spTree>
    <p:extLst>
      <p:ext uri="{BB962C8B-B14F-4D97-AF65-F5344CB8AC3E}">
        <p14:creationId xmlns:p14="http://schemas.microsoft.com/office/powerpoint/2010/main" val="33345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42315"/>
              </p:ext>
            </p:extLst>
          </p:nvPr>
        </p:nvGraphicFramePr>
        <p:xfrm>
          <a:off x="228600" y="1379220"/>
          <a:ext cx="8439149" cy="2478819"/>
        </p:xfrm>
        <a:graphic>
          <a:graphicData uri="http://schemas.openxmlformats.org/drawingml/2006/table">
            <a:tbl>
              <a:tblPr/>
              <a:tblGrid>
                <a:gridCol w="2548407"/>
                <a:gridCol w="1480037"/>
                <a:gridCol w="1558449"/>
                <a:gridCol w="1558449"/>
                <a:gridCol w="1293807"/>
              </a:tblGrid>
              <a:tr h="265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CAHPS Measure – Adult Survey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Measurement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Percentile 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Measurement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Percentile 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Rating of All Health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Rating of Health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Getting Needed Care - Composite Measure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Getting Care Quickly - Composite Measure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0237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CAHPS Measure – Child Survey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Measurement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Percentile 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Measurement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Percentile 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Rating of All Health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Rating of Health Plan*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Getting Needed Care - Composite Measure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Getting Care Quickly - Composite Measure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HPP’s Member Satisfaction Performance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09888"/>
            <a:ext cx="304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Medicaid: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6594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HPP reviews our satisfaction results annually using the official CAHPS results for all lines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member satisfaction remains a priority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year-round. 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55720"/>
            <a:ext cx="304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Medicare: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57465"/>
              </p:ext>
            </p:extLst>
          </p:nvPr>
        </p:nvGraphicFramePr>
        <p:xfrm>
          <a:off x="228600" y="4297680"/>
          <a:ext cx="8534400" cy="1188720"/>
        </p:xfrm>
        <a:graphic>
          <a:graphicData uri="http://schemas.openxmlformats.org/drawingml/2006/table">
            <a:tbl>
              <a:tblPr/>
              <a:tblGrid>
                <a:gridCol w="1286936"/>
                <a:gridCol w="905933"/>
                <a:gridCol w="905933"/>
                <a:gridCol w="905933"/>
                <a:gridCol w="905933"/>
                <a:gridCol w="905933"/>
                <a:gridCol w="905933"/>
                <a:gridCol w="905933"/>
                <a:gridCol w="905933"/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Organization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Flu Vaccine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Needed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Appointments and Care Quickly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Rating of 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Coordination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of Drug 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Needed Prescription Drugs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HPP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HPP Versus Industry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HPP Versus Local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53F7-A273-ED44-B74B-6FEED0358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426726"/>
            <a:ext cx="4038600" cy="33239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an end-to-end review of your existing processes impacting members (e.g., call center to check out process).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what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constitutes high quality service from the perspective of your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access &amp; availability results and compare against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HPP’s survey results and member level feedback around practice specific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practice standards &amp; process alignment across providers and 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policies and procedures related to the patient experience and ensure all staff are aware and understand them.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for Improving Patient Experience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1426726"/>
            <a:ext cx="4572000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and share service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standards that clearly tell your staff what is expected of them in their interactions with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open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ccess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cheduling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outine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rgent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ppointments.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training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 advance the communication and customer service skills of your clinicians and administrative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staff.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Leverage/Create tools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help patients communicate their needs (e.g., portal access, PFACs meetings and in-office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surveys).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and improve staff’s cultural competence.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rapid referral &amp; service recovery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Leverage reminder systems for preventive services and immunizations.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 and/or standardize your processes as needed to account for any negative member experiences.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1003" y="1125122"/>
            <a:ext cx="4040188" cy="41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 smtClean="0"/>
              <a:t>Activities</a:t>
            </a:r>
            <a:endParaRPr lang="en-US" sz="1600" b="1" u="sng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495800" y="1125122"/>
            <a:ext cx="4041775" cy="4111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 smtClean="0"/>
              <a:t>Actions</a:t>
            </a:r>
            <a:endParaRPr lang="en-US" sz="16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152400" y="58336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Reference: AHRQ Standards for Customer Service (from Improvement Guide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cahps.ahrq.gov/quality-improvement/improvement-guide/6-strategies-for-improving/customer-service/strategy6q-custservice-standards.html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6594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HPP has compiled some recommendations for your office to consider in order to improve member satisfaction.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Office Theme">
  <a:themeElements>
    <a:clrScheme name="Custom 4">
      <a:dk1>
        <a:srgbClr val="000000"/>
      </a:dk1>
      <a:lt1>
        <a:sysClr val="window" lastClr="FFFFFF"/>
      </a:lt1>
      <a:dk2>
        <a:srgbClr val="7030A0"/>
      </a:dk2>
      <a:lt2>
        <a:srgbClr val="E5E0EC"/>
      </a:lt2>
      <a:accent1>
        <a:srgbClr val="AB73D5"/>
      </a:accent1>
      <a:accent2>
        <a:srgbClr val="E3D0F1"/>
      </a:accent2>
      <a:accent3>
        <a:srgbClr val="92D050"/>
      </a:accent3>
      <a:accent4>
        <a:srgbClr val="92F6B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7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8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9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7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Office Theme">
  <a:themeElements>
    <a:clrScheme name="Custom 4">
      <a:dk1>
        <a:srgbClr val="000000"/>
      </a:dk1>
      <a:lt1>
        <a:sysClr val="window" lastClr="FFFFFF"/>
      </a:lt1>
      <a:dk2>
        <a:srgbClr val="7030A0"/>
      </a:dk2>
      <a:lt2>
        <a:srgbClr val="E5E0EC"/>
      </a:lt2>
      <a:accent1>
        <a:srgbClr val="AB73D5"/>
      </a:accent1>
      <a:accent2>
        <a:srgbClr val="E3D0F1"/>
      </a:accent2>
      <a:accent3>
        <a:srgbClr val="92D050"/>
      </a:accent3>
      <a:accent4>
        <a:srgbClr val="92F6B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1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2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6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8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3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0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6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7_Office Theme">
  <a:themeElements>
    <a:clrScheme name="Custom 2">
      <a:dk1>
        <a:sysClr val="windowText" lastClr="000000"/>
      </a:dk1>
      <a:lt1>
        <a:sysClr val="window" lastClr="FFFFFF"/>
      </a:lt1>
      <a:dk2>
        <a:srgbClr val="7030A0"/>
      </a:dk2>
      <a:lt2>
        <a:srgbClr val="E5E0E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3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9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5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30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32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0_Office Theme">
  <a:themeElements>
    <a:clrScheme name="Custom 4">
      <a:dk1>
        <a:srgbClr val="000000"/>
      </a:dk1>
      <a:lt1>
        <a:sysClr val="window" lastClr="FFFFFF"/>
      </a:lt1>
      <a:dk2>
        <a:srgbClr val="7030A0"/>
      </a:dk2>
      <a:lt2>
        <a:srgbClr val="E5E0EC"/>
      </a:lt2>
      <a:accent1>
        <a:srgbClr val="AB73D5"/>
      </a:accent1>
      <a:accent2>
        <a:srgbClr val="E3D0F1"/>
      </a:accent2>
      <a:accent3>
        <a:srgbClr val="92D050"/>
      </a:accent3>
      <a:accent4>
        <a:srgbClr val="92F6B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3_Office Theme">
  <a:themeElements>
    <a:clrScheme name="HPP Color Palette">
      <a:dk1>
        <a:sysClr val="windowText" lastClr="000000"/>
      </a:dk1>
      <a:lt1>
        <a:sysClr val="window" lastClr="FFFFFF"/>
      </a:lt1>
      <a:dk2>
        <a:srgbClr val="482783"/>
      </a:dk2>
      <a:lt2>
        <a:srgbClr val="EEECE1"/>
      </a:lt2>
      <a:accent1>
        <a:srgbClr val="482783"/>
      </a:accent1>
      <a:accent2>
        <a:srgbClr val="AD96CF"/>
      </a:accent2>
      <a:accent3>
        <a:srgbClr val="C3D959"/>
      </a:accent3>
      <a:accent4>
        <a:srgbClr val="F5822A"/>
      </a:accent4>
      <a:accent5>
        <a:srgbClr val="D2202A"/>
      </a:accent5>
      <a:accent6>
        <a:srgbClr val="9A999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52950</TotalTime>
  <Words>1081</Words>
  <Application>Microsoft Office PowerPoint</Application>
  <PresentationFormat>On-screen Show (4:3)</PresentationFormat>
  <Paragraphs>251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42" baseType="lpstr">
      <vt:lpstr>1_Office Theme</vt:lpstr>
      <vt:lpstr>4_Office Theme</vt:lpstr>
      <vt:lpstr>5_Office Theme</vt:lpstr>
      <vt:lpstr>6_Office Theme</vt:lpstr>
      <vt:lpstr>2_Office Theme</vt:lpstr>
      <vt:lpstr>9_Office Theme</vt:lpstr>
      <vt:lpstr>10_Office Theme</vt:lpstr>
      <vt:lpstr>12_Office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7_Office Theme</vt:lpstr>
      <vt:lpstr>11_Office Theme</vt:lpstr>
      <vt:lpstr>21_Office Theme</vt:lpstr>
      <vt:lpstr>22_Office Theme</vt:lpstr>
      <vt:lpstr>16_Office Theme</vt:lpstr>
      <vt:lpstr>8_Office Theme</vt:lpstr>
      <vt:lpstr>23_Office Theme</vt:lpstr>
      <vt:lpstr>20_Office Theme</vt:lpstr>
      <vt:lpstr>26_Office Theme</vt:lpstr>
      <vt:lpstr>27_Office Theme</vt:lpstr>
      <vt:lpstr>3_Office Theme</vt:lpstr>
      <vt:lpstr>29_Office Theme</vt:lpstr>
      <vt:lpstr>25_Office Theme</vt:lpstr>
      <vt:lpstr>30_Office Theme</vt:lpstr>
      <vt:lpstr>32_Office Theme</vt:lpstr>
      <vt:lpstr>Acrobat Document</vt:lpstr>
      <vt:lpstr>Adobe Acrobat Document</vt:lpstr>
      <vt:lpstr>Quality Improvement Webinar Series: Member Satisfaction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>HEALTH PARTNERS,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McEvoy, Valerie</dc:creator>
  <cp:lastModifiedBy>Brian Anderson</cp:lastModifiedBy>
  <cp:revision>992</cp:revision>
  <cp:lastPrinted>2020-02-19T20:34:20Z</cp:lastPrinted>
  <dcterms:created xsi:type="dcterms:W3CDTF">2016-02-24T18:11:01Z</dcterms:created>
  <dcterms:modified xsi:type="dcterms:W3CDTF">2020-05-11T18:59:23Z</dcterms:modified>
</cp:coreProperties>
</file>